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278" r:id="rId9"/>
    <p:sldId id="285" r:id="rId10"/>
    <p:sldId id="286" r:id="rId11"/>
    <p:sldId id="290" r:id="rId12"/>
    <p:sldId id="291" r:id="rId13"/>
    <p:sldId id="292" r:id="rId14"/>
    <p:sldId id="293" r:id="rId15"/>
    <p:sldId id="295" r:id="rId16"/>
    <p:sldId id="296" r:id="rId17"/>
    <p:sldId id="297" r:id="rId18"/>
    <p:sldId id="294" r:id="rId19"/>
    <p:sldId id="298" r:id="rId20"/>
    <p:sldId id="299" r:id="rId21"/>
    <p:sldId id="300" r:id="rId22"/>
    <p:sldId id="301" r:id="rId23"/>
    <p:sldId id="303" r:id="rId24"/>
    <p:sldId id="305" r:id="rId25"/>
    <p:sldId id="304" r:id="rId26"/>
    <p:sldId id="306" r:id="rId27"/>
    <p:sldId id="307" r:id="rId28"/>
    <p:sldId id="309" r:id="rId29"/>
    <p:sldId id="310" r:id="rId30"/>
    <p:sldId id="277" r:id="rId31"/>
    <p:sldId id="288" r:id="rId32"/>
    <p:sldId id="265" r:id="rId3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Urcuqui" initials="CU" lastIdx="2" clrIdx="0">
    <p:extLst>
      <p:ext uri="{19B8F6BF-5375-455C-9EA6-DF929625EA0E}">
        <p15:presenceInfo xmlns:p15="http://schemas.microsoft.com/office/powerpoint/2012/main" userId="4cb82a53f40ede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9771D-871E-44E4-AA0A-AD673C5744C3}" type="datetimeFigureOut">
              <a:rPr lang="es-CO" smtClean="0"/>
              <a:t>18/02/2018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9977B-5A33-4428-A91D-A4FED04AB6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774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6A38-8AF9-4474-AB99-F282E2900231}" type="datetime1">
              <a:rPr lang="es-CO" smtClean="0"/>
              <a:t>18/02/2018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95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937-091A-44C0-85B6-4E4120F9E169}" type="datetime1">
              <a:rPr lang="es-CO" smtClean="0"/>
              <a:t>18/02/2018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7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4EDF-9F37-4538-845F-44C54E437C5C}" type="datetime1">
              <a:rPr lang="es-CO" smtClean="0"/>
              <a:t>18/02/2018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21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B086-0955-4506-98BF-51B70324519F}" type="datetime1">
              <a:rPr lang="es-CO" smtClean="0"/>
              <a:t>18/02/2018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008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2B7FF-807F-431D-85B2-806AE4A68A98}" type="datetime1">
              <a:rPr lang="es-CO" smtClean="0"/>
              <a:t>18/02/2018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870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3E7B-8779-4847-BB6C-42B776E82F77}" type="datetime1">
              <a:rPr lang="es-CO" smtClean="0"/>
              <a:t>18/02/2018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15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5D0F-807A-4B9F-AB19-158207798EF6}" type="datetime1">
              <a:rPr lang="es-CO" smtClean="0"/>
              <a:t>18/02/2018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30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8C50-0512-49AE-B3B1-4F0064066B72}" type="datetime1">
              <a:rPr lang="es-CO" smtClean="0"/>
              <a:t>18/02/2018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156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2061-93FE-49A3-A075-44EDBA130B4A}" type="datetime1">
              <a:rPr lang="es-CO" smtClean="0"/>
              <a:t>18/02/2018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808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5AD9-A404-479F-986A-B89382580660}" type="datetime1">
              <a:rPr lang="es-CO" smtClean="0"/>
              <a:t>18/02/2018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994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EEA60-9CFB-4C6B-90E8-902328DB353A}" type="datetime1">
              <a:rPr lang="es-CO" smtClean="0"/>
              <a:t>18/02/2018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710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09B35-DBF2-4EF3-A73B-DF08F1989C59}" type="datetime1">
              <a:rPr lang="es-CO" smtClean="0"/>
              <a:t>18/02/2018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066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kali.org/blo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www.mintic.gov.co/portal/604/articles-3705_documento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lcaldiabogota.gov.co/sisjur/normas/Norma1.jsp?i=3449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rapid7/metasploitable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hyperlink" Target="https://www.owasp.org/index.php/Main_Pag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urcuqui/WhiteHat/blob/master/Presentations/Club%20Hack1ng/Workshops/Guia%201%20-%20Instalaci%C3%B3n%20de%20Kali%20Linux%20en%20una%20maquina%20virtual%20(Virtual%20Box)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urcuqui/WhiteHat/blob/master/Presentations/Club%20Hack1ng/Workshops/Guia%202%20-%20Instalaci%C3%B3n%20de%20Metasploitable%20en%20Virtual%20Box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id7/metasploitable3/wiki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id7/metasploitable3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id7/metasploitable3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obile.alphacoders.com/d_161/wallpaper/630507/Video-Game-Watch-Dogs-Wallpapers" TargetMode="External"/><Relationship Id="rId2" Type="http://schemas.openxmlformats.org/officeDocument/2006/relationships/hyperlink" Target="https://www.slideshare.net/arohan6/ethical-hacking-6401868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ebnots.com/what-is-http/" TargetMode="External"/><Relationship Id="rId5" Type="http://schemas.openxmlformats.org/officeDocument/2006/relationships/hyperlink" Target="https://es.wikipedia.org/wiki/Modelo_OSI" TargetMode="External"/><Relationship Id="rId4" Type="http://schemas.openxmlformats.org/officeDocument/2006/relationships/hyperlink" Target="https://docs.trafficserver.apache.org/en/5.3.x/admin/reverse-proxy-http-redirects.en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fJ02Y689G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src.nist.gov/Publication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secom.org/mirror/OSSTMM.3.pdf" TargetMode="External"/><Relationship Id="rId5" Type="http://schemas.openxmlformats.org/officeDocument/2006/relationships/hyperlink" Target="https://www.owasp.org/index.php/Main_Page" TargetMode="External"/><Relationship Id="rId4" Type="http://schemas.openxmlformats.org/officeDocument/2006/relationships/hyperlink" Target="http://nvlpubs.nist.gov/nistpubs/Legacy/SP/nistspecialpublication800-115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imagen puede contener: tex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800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783896-871B-4C59-89EA-43524FDE6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10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BAC9BC-54F6-48C1-A014-B868A0C99487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098" name="Picture 2" descr="Viewing HTTP Request and Response in Google Chrome">
            <a:extLst>
              <a:ext uri="{FF2B5EF4-FFF2-40B4-BE49-F238E27FC236}">
                <a16:creationId xmlns:a16="http://schemas.microsoft.com/office/drawing/2014/main" id="{2E987964-6B6E-4340-96AB-62E0FBD8D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657350"/>
            <a:ext cx="100012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050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11</a:t>
            </a:fld>
            <a:endParaRPr lang="es-CO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2050" name="Picture 2" descr="Resultado de imagen para shenlo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72" y="613316"/>
            <a:ext cx="4086787" cy="286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game of thrones drag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761" y="3474067"/>
            <a:ext cx="3996461" cy="2662431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yu gi oh dragon azu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26" y="2043691"/>
            <a:ext cx="2321370" cy="338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211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12</a:t>
            </a:fld>
            <a:endParaRPr lang="es-CO"/>
          </a:p>
        </p:txBody>
      </p:sp>
      <p:pic>
        <p:nvPicPr>
          <p:cNvPr id="3074" name="Picture 2" descr="Resultado de imagen para kali lin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9" y="737755"/>
            <a:ext cx="10880436" cy="612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E9E4197-70DD-4541-B92B-241B5B359E67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Distribución de ciberseguridad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632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13</a:t>
            </a:fld>
            <a:endParaRPr lang="es-CO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5926710" y="1970203"/>
            <a:ext cx="5367779" cy="2970395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Debian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distribution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Developed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by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Offensive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Security</a:t>
            </a:r>
          </a:p>
          <a:p>
            <a:pPr marL="0" indent="0" algn="ctr"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Version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2018.1</a:t>
            </a: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Site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6CE872-B769-430C-84A2-7C7E13F0C0ED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Distribución de ciberseguridad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8" name="Picture 2" descr="Resultado de imagen para kali linux">
            <a:extLst>
              <a:ext uri="{FF2B5EF4-FFF2-40B4-BE49-F238E27FC236}">
                <a16:creationId xmlns:a16="http://schemas.microsoft.com/office/drawing/2014/main" id="{FCC63CD3-2A0E-4B6E-BE06-9111B663F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6" y="1970203"/>
            <a:ext cx="5647274" cy="31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513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14</a:t>
            </a:fld>
            <a:endParaRPr lang="es-CO"/>
          </a:p>
        </p:txBody>
      </p:sp>
      <p:pic>
        <p:nvPicPr>
          <p:cNvPr id="1026" name="Picture 2" descr="Resultado de imagen para metasploitable">
            <a:extLst>
              <a:ext uri="{FF2B5EF4-FFF2-40B4-BE49-F238E27FC236}">
                <a16:creationId xmlns:a16="http://schemas.microsoft.com/office/drawing/2014/main" id="{2C390379-82D0-4744-96CC-CC6F71A9D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52" y="2130804"/>
            <a:ext cx="5847624" cy="359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Entornos básicos de pruebas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2130804"/>
            <a:ext cx="5367779" cy="297039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 recomienda trabajar en modo </a:t>
            </a:r>
            <a:r>
              <a:rPr lang="es-CO" sz="44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host </a:t>
            </a:r>
            <a:r>
              <a:rPr lang="es-CO" sz="44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only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decir, aislar la máquina virtual de cualquier red externa.</a:t>
            </a: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13732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15</a:t>
            </a:fld>
            <a:endParaRPr lang="es-CO"/>
          </a:p>
        </p:txBody>
      </p:sp>
      <p:pic>
        <p:nvPicPr>
          <p:cNvPr id="3074" name="Picture 2" descr="Resultado de imagen para jedi white h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202882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dark s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944687"/>
            <a:ext cx="57340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Advertencia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12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16</a:t>
            </a:fld>
            <a:endParaRPr lang="es-CO"/>
          </a:p>
        </p:txBody>
      </p:sp>
      <p:pic>
        <p:nvPicPr>
          <p:cNvPr id="6146" name="Picture 2" descr="Resultado de imagen para hacker in jai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876" y="1979628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Advertencia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630E5BA-3778-408C-81A9-EEC841EDD544}"/>
              </a:ext>
            </a:extLst>
          </p:cNvPr>
          <p:cNvSpPr txBox="1"/>
          <p:nvPr/>
        </p:nvSpPr>
        <p:spPr>
          <a:xfrm>
            <a:off x="7080308" y="1979628"/>
            <a:ext cx="450732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Ley 1273 de 2009</a:t>
            </a:r>
          </a:p>
          <a:p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4"/>
              </a:rPr>
              <a:t>http://www.alcaldiabogota.gov.co/sisjur/normas/Norma1.jsp?i=34492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419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17</a:t>
            </a:fld>
            <a:endParaRPr lang="es-CO"/>
          </a:p>
        </p:txBody>
      </p:sp>
      <p:pic>
        <p:nvPicPr>
          <p:cNvPr id="5" name="Imagen 4">
            <a:hlinkClick r:id="rId2"/>
            <a:extLst>
              <a:ext uri="{FF2B5EF4-FFF2-40B4-BE49-F238E27FC236}">
                <a16:creationId xmlns:a16="http://schemas.microsoft.com/office/drawing/2014/main" id="{8F51F6D4-2C38-4A92-86F9-373CE7AD5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81" y="2324070"/>
            <a:ext cx="5466667" cy="368571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FE8B100-0346-48B4-BC8C-D96A4A92CCD7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Advertencia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6" name="Picture 2" descr="Resultado de imagen para owasp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850" y="2776451"/>
            <a:ext cx="6020138" cy="213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092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FE4E2F-C2E3-47F4-9B80-08C91837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18</a:t>
            </a:fld>
            <a:endParaRPr lang="es-CO"/>
          </a:p>
        </p:txBody>
      </p:sp>
      <p:pic>
        <p:nvPicPr>
          <p:cNvPr id="5" name="Picture 2" descr="Resultado de imagen para kali linux">
            <a:hlinkClick r:id="rId2"/>
            <a:extLst>
              <a:ext uri="{FF2B5EF4-FFF2-40B4-BE49-F238E27FC236}">
                <a16:creationId xmlns:a16="http://schemas.microsoft.com/office/drawing/2014/main" id="{9ECC5ECD-ED82-46C9-BB4C-53C8A096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6" y="1970203"/>
            <a:ext cx="5647274" cy="31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para metasploitable">
            <a:hlinkClick r:id="rId4"/>
            <a:extLst>
              <a:ext uri="{FF2B5EF4-FFF2-40B4-BE49-F238E27FC236}">
                <a16:creationId xmlns:a16="http://schemas.microsoft.com/office/drawing/2014/main" id="{E5159656-B708-4B52-A65E-A803BA559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79" y="1970203"/>
            <a:ext cx="5847624" cy="359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DA28E1C-97F9-4393-B547-A02AE5DAE354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Workshop-1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6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8E5E39-EE90-4F01-806D-37116685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19</a:t>
            </a:fld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257C7C-FB55-474F-8AA5-1D27A416648E}"/>
              </a:ext>
            </a:extLst>
          </p:cNvPr>
          <p:cNvSpPr txBox="1"/>
          <p:nvPr/>
        </p:nvSpPr>
        <p:spPr>
          <a:xfrm>
            <a:off x="0" y="9638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0929A9-F5C3-4EC4-BF95-C79061EBC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9" y="1658894"/>
            <a:ext cx="6380952" cy="406666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65F53EE-706C-445A-B2BB-B7E2829168D7}"/>
              </a:ext>
            </a:extLst>
          </p:cNvPr>
          <p:cNvSpPr txBox="1"/>
          <p:nvPr/>
        </p:nvSpPr>
        <p:spPr>
          <a:xfrm>
            <a:off x="7080308" y="1979628"/>
            <a:ext cx="45073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Usuario: </a:t>
            </a:r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msfadmin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Password</a:t>
            </a:r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</a:t>
            </a:r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msfadmin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3"/>
              </a:rPr>
              <a:t>https://github.com/rapid7/metasploitable3/wiki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https://hackpuntes.com/metasploitable3-crea-una-maquina-vulnerable-para-probar-tus-ataques/</a:t>
            </a:r>
          </a:p>
        </p:txBody>
      </p:sp>
    </p:spTree>
    <p:extLst>
      <p:ext uri="{BB962C8B-B14F-4D97-AF65-F5344CB8AC3E}">
        <p14:creationId xmlns:p14="http://schemas.microsoft.com/office/powerpoint/2010/main" val="288747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Test de intrusión</a:t>
            </a:r>
          </a:p>
          <a:p>
            <a:pPr algn="ctr"/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Son las pruebas que se realizan a un sistema con el objetivo de evaluar sus líneas de defensa.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Extraer información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Determinar la posibilidad de la denegación de servicio.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Detectar vulnerabilidades no conocidas.</a:t>
            </a:r>
          </a:p>
          <a:p>
            <a:pPr algn="ctr"/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2156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559852-20F7-4192-B4FF-1C62E26D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20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C3B853-2654-4A0A-8C59-4D8CA2BB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0" y="1619075"/>
            <a:ext cx="5498764" cy="369074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7340CAC-D43D-43A3-958F-577769D9EBBD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8137BB-1C00-4C7F-827E-CEE218D12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155" y="1619075"/>
            <a:ext cx="6258588" cy="36841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9B6A5EA-10AF-4A24-B2BD-E8D457FA312E}"/>
              </a:ext>
            </a:extLst>
          </p:cNvPr>
          <p:cNvSpPr/>
          <p:nvPr/>
        </p:nvSpPr>
        <p:spPr>
          <a:xfrm>
            <a:off x="1048624" y="1979802"/>
            <a:ext cx="671119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8F039A7-A672-4F94-AFEE-28296A156662}"/>
              </a:ext>
            </a:extLst>
          </p:cNvPr>
          <p:cNvSpPr/>
          <p:nvPr/>
        </p:nvSpPr>
        <p:spPr>
          <a:xfrm>
            <a:off x="8046441" y="2081247"/>
            <a:ext cx="671119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1469E55-0DC1-4422-B703-6E3FFC9896A5}"/>
              </a:ext>
            </a:extLst>
          </p:cNvPr>
          <p:cNvCxnSpPr/>
          <p:nvPr/>
        </p:nvCxnSpPr>
        <p:spPr>
          <a:xfrm>
            <a:off x="197580" y="2407640"/>
            <a:ext cx="4819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43C56C8-6C6D-4C77-9BD6-5D4A8AEDE363}"/>
              </a:ext>
            </a:extLst>
          </p:cNvPr>
          <p:cNvCxnSpPr/>
          <p:nvPr/>
        </p:nvCxnSpPr>
        <p:spPr>
          <a:xfrm>
            <a:off x="6155162" y="2492928"/>
            <a:ext cx="4819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D6CA8E-1141-4480-BB61-04763435C528}"/>
              </a:ext>
            </a:extLst>
          </p:cNvPr>
          <p:cNvSpPr txBox="1"/>
          <p:nvPr/>
        </p:nvSpPr>
        <p:spPr>
          <a:xfrm>
            <a:off x="1895911" y="5303208"/>
            <a:ext cx="57646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Kali Linux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2F0A49A-E240-4570-9A6A-89DEBE9BCD26}"/>
              </a:ext>
            </a:extLst>
          </p:cNvPr>
          <p:cNvSpPr txBox="1"/>
          <p:nvPr/>
        </p:nvSpPr>
        <p:spPr>
          <a:xfrm>
            <a:off x="7759817" y="5288326"/>
            <a:ext cx="34017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Metasploitable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963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91A7B1-3EEE-45C0-ADC5-2E0FEDD3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21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A4DE3B-2FB0-49CF-8519-F708C80382BD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9D0560-CA7C-4C7D-9446-F360D93B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8" y="1442301"/>
            <a:ext cx="6311884" cy="4788326"/>
          </a:xfrm>
          <a:prstGeom prst="rect">
            <a:avLst/>
          </a:prstGeom>
        </p:spPr>
      </p:pic>
      <p:pic>
        <p:nvPicPr>
          <p:cNvPr id="7" name="Imagen 6">
            <a:hlinkClick r:id="rId3"/>
            <a:extLst>
              <a:ext uri="{FF2B5EF4-FFF2-40B4-BE49-F238E27FC236}">
                <a16:creationId xmlns:a16="http://schemas.microsoft.com/office/drawing/2014/main" id="{0778C6E7-463D-4B1F-8FEC-10D53FC1D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18" y="2171218"/>
            <a:ext cx="4532882" cy="305614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252D47D-FD55-4EE7-8F28-AFC95C7E4D2A}"/>
              </a:ext>
            </a:extLst>
          </p:cNvPr>
          <p:cNvSpPr/>
          <p:nvPr/>
        </p:nvSpPr>
        <p:spPr>
          <a:xfrm>
            <a:off x="7392099" y="6012513"/>
            <a:ext cx="2523688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6DB86C0-DBE5-4E62-B3CA-EDD84292861D}"/>
              </a:ext>
            </a:extLst>
          </p:cNvPr>
          <p:cNvSpPr/>
          <p:nvPr/>
        </p:nvSpPr>
        <p:spPr>
          <a:xfrm>
            <a:off x="595618" y="4681057"/>
            <a:ext cx="763400" cy="1164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0954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91A7B1-3EEE-45C0-ADC5-2E0FEDD3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22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A4DE3B-2FB0-49CF-8519-F708C80382BD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B3B6892-8105-4A8A-A3AD-D983A9B61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59" y="1153828"/>
            <a:ext cx="6998681" cy="520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83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1F22DD9-91E1-48AC-900D-183195BE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23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2292E9-0F8C-4898-8D61-65E1F27B4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168" y="1483813"/>
            <a:ext cx="6824841" cy="3952460"/>
          </a:xfrm>
          <a:prstGeom prst="rect">
            <a:avLst/>
          </a:prstGeom>
        </p:spPr>
      </p:pic>
      <p:pic>
        <p:nvPicPr>
          <p:cNvPr id="6" name="Imagen 5">
            <a:hlinkClick r:id="rId3"/>
            <a:extLst>
              <a:ext uri="{FF2B5EF4-FFF2-40B4-BE49-F238E27FC236}">
                <a16:creationId xmlns:a16="http://schemas.microsoft.com/office/drawing/2014/main" id="{859A0B26-4BEA-4EC2-998F-3520C3CBE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31" y="2114657"/>
            <a:ext cx="4532882" cy="305614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A98E18C-ECD6-4F87-98C9-CF3344366C3D}"/>
              </a:ext>
            </a:extLst>
          </p:cNvPr>
          <p:cNvSpPr/>
          <p:nvPr/>
        </p:nvSpPr>
        <p:spPr>
          <a:xfrm>
            <a:off x="418066" y="4452161"/>
            <a:ext cx="1008063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E0CE7E0-C094-4054-A1AC-A9F7F496BC05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076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30BB95-5F73-4851-8CDF-85D11596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24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684204-53FA-43ED-AE52-E7F4FE05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10" y="2753456"/>
            <a:ext cx="4676190" cy="190476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3980D1E-911A-4A3A-A425-0FB162A6BFE2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62FDC7B-60CD-4235-B2E2-E3E72FAA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2130804"/>
            <a:ext cx="5367779" cy="297039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 seguridad informática, este termino hace referencia a la arquitectura del sistema, sistema operativo y servicios TCP/IP .</a:t>
            </a: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2169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25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 seguridad informática, este termino hace referencia a la arquitectura del sistema, sistema operativo y servicios TCP/IP .</a:t>
            </a:r>
          </a:p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Telnet</a:t>
            </a:r>
          </a:p>
          <a:p>
            <a:pPr marL="0" indent="0" algn="ctr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Netcat</a:t>
            </a: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Httprint</a:t>
            </a: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2F32D1-DF05-4995-97F5-9CC11D40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0" y="1225485"/>
            <a:ext cx="540442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44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26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Httprint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es una herramienta de 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de servidores web,  permite llevar a cabo el proceso de identificación  incluso cuando hay presentes &lt;&lt;firewalls&gt;&gt;, o este ofuscado o cambiado el </a:t>
            </a:r>
            <a:r>
              <a:rPr lang="es-CO" sz="53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banner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del servidor web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4B0FA2-2AEE-4041-94B2-F87BEA4B6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13" y="1272617"/>
            <a:ext cx="4801418" cy="5307571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725776E-0879-47A7-B034-A752D3FB35E3}"/>
              </a:ext>
            </a:extLst>
          </p:cNvPr>
          <p:cNvCxnSpPr/>
          <p:nvPr/>
        </p:nvCxnSpPr>
        <p:spPr>
          <a:xfrm>
            <a:off x="495285" y="3993160"/>
            <a:ext cx="4819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95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27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47500" lnSpcReduction="20000"/>
          </a:bodyPr>
          <a:lstStyle/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una herramienta que permite escanear redes. Entre sus scripts se encuentran: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enum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enumera directorios usados por aplicaciones y servidores web populares.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methods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devuelve las opciones soportadas por un servidores web.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php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version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retorna la versión de PHP de un servidor web.</a:t>
            </a:r>
          </a:p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5979FB-AF92-48B2-9D9D-0CA1C1744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88" y="1998482"/>
            <a:ext cx="5756332" cy="376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87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28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47500" lnSpcReduction="20000"/>
          </a:bodyPr>
          <a:lstStyle/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una herramienta que permite escanear redes. Entre sus scripts se encuentran: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enum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enumera directorios usados por aplicaciones y servidores web populares.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methods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devuelve las opciones soportadas por un servidores web.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php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version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retorna la versión de PHP de un servidor web.</a:t>
            </a:r>
          </a:p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795326-00DC-458B-987D-9286372B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76" y="1079251"/>
            <a:ext cx="5191690" cy="52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81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29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Ataques SQL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Injection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a base de datos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30" name="Picture 6" descr="http://ciberseguridad.digital/wp-content/uploads/2017/04/sqlinjection2-696x366.png">
            <a:extLst>
              <a:ext uri="{FF2B5EF4-FFF2-40B4-BE49-F238E27FC236}">
                <a16:creationId xmlns:a16="http://schemas.microsoft.com/office/drawing/2014/main" id="{8A0F28D3-E263-45CE-B604-EDEF385FC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29" y="2375554"/>
            <a:ext cx="5414348" cy="28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DF66C1A-317F-4361-8ADD-B01D2E71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Agregar sentencias SQL a parámetros no controlados de las aplicaciones web, por ejemplo, formularios de registro, campos tipo </a:t>
            </a:r>
            <a:r>
              <a:rPr lang="es-CO" sz="35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input, </a:t>
            </a:r>
            <a:r>
              <a:rPr lang="es-CO" sz="35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textarea</a:t>
            </a:r>
            <a:r>
              <a:rPr lang="es-CO" sz="35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y</a:t>
            </a:r>
            <a:r>
              <a:rPr lang="es-CO" sz="35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5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hidden</a:t>
            </a:r>
            <a:r>
              <a:rPr lang="es-CO" sz="35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95827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Test de intrusión</a:t>
            </a:r>
          </a:p>
          <a:p>
            <a:pPr algn="ctr"/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Los alcances de un </a:t>
            </a:r>
            <a:r>
              <a:rPr lang="es-CO" sz="30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 se deben negociar con el cliente. Existen tres tipos de análisis que dependen de la cantidad de información que se tenga del objetivo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Caja negra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Caja blanca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Caja gris</a:t>
            </a: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9165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Ramos, Antonio.,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Barberto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C.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Marugan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D., &amp; Gonzáles I. Hacking y seguridad de páginas web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30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Bibliografía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83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https://www.slideshare.net/arohan6/ethical-hacking-64018689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3"/>
              </a:rPr>
              <a:t>https://mobile.alphacoders.com/d_161/wallpaper/630507/Video-Game-Watch-Dogs-Wallpapers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4"/>
              </a:rPr>
              <a:t>https://docs.trafficserver.apache.org/en/5.3.x/admin/reverse-proxy-http-redirects.en.html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5"/>
              </a:rPr>
              <a:t>https://es.wikipedia.org/wiki/Modelo_OSI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6"/>
              </a:rPr>
              <a:t>https://www.webnots.com/what-is-http/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http://ciberseguridad.digital/sql-injection/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31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Imágenes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09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qfJ02Y689G8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0" y="2857500"/>
            <a:ext cx="3048000" cy="22860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29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Metodologías de </a:t>
            </a:r>
            <a:r>
              <a:rPr lang="es-CO" sz="3000" b="1" u="sng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000" b="1" u="sng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National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Institute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of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Standars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and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Technology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(NIST). 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3"/>
              </a:rPr>
              <a:t>https://csrc.nist.gov/Publications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4"/>
              </a:rPr>
              <a:t>http://nvlpubs.nist.gov/nistpubs/Legacy/SP/nistspecialpublication800-115.pdf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Open Web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Application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Security Project (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5"/>
              </a:rPr>
              <a:t>OWASP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Open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Source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Security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Testing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Methodology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Manual (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6"/>
              </a:rPr>
              <a:t>OSSTMMM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440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Reconocimiento: obtener información del objetivo. 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Pasivo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no hay interacción, es decir, la información se puede obtener de medios externos. 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Activo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se interactúa con el objetivo, por ejemplo, ingeniería social.  </a:t>
            </a:r>
          </a:p>
          <a:p>
            <a:pPr algn="ctr"/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Enumeración: el objetivo es hacer un mapeo de la arquitectura del objetivo ya sea utilizando herramientas como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y hping3.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3229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Análisis: reconocimiento de las vulnerabilidades. Algunas herramientas,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Nessus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Acunetix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AppScan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</a:t>
            </a:r>
          </a:p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</a:p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Explotación: se utilizan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exploits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contra los servicios y aplicaciones vulnerables detectados en las previas etapas. Elevación de privilegios e intentar mantener el acceso (por ejemplo,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backdoors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rootkits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6248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Documentación: Se describen paso a paso el proceso realizado y los resultados obtenidos. Finalmente, el documento debería tener los consejos para dar solución a las vulnerabilidades detectadas y cómo mejorar la línea de defensa del sistema. 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101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443FEA-DE91-4B08-A1FE-10341293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8</a:t>
            </a:fld>
            <a:endParaRPr lang="es-CO"/>
          </a:p>
        </p:txBody>
      </p:sp>
      <p:pic>
        <p:nvPicPr>
          <p:cNvPr id="1026" name="Picture 2" descr="Resultado de imagen para what do hackers do">
            <a:extLst>
              <a:ext uri="{FF2B5EF4-FFF2-40B4-BE49-F238E27FC236}">
                <a16:creationId xmlns:a16="http://schemas.microsoft.com/office/drawing/2014/main" id="{A8346B95-D2A5-4F13-8425-724F2333B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01" y="1016997"/>
            <a:ext cx="8601080" cy="483979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676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783896-871B-4C59-89EA-43524FDE6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9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BAC9BC-54F6-48C1-A014-B868A0C99487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Picture 2" descr="Resultado de imagen para http">
            <a:extLst>
              <a:ext uri="{FF2B5EF4-FFF2-40B4-BE49-F238E27FC236}">
                <a16:creationId xmlns:a16="http://schemas.microsoft.com/office/drawing/2014/main" id="{5B3E5CC5-DDE3-4620-A005-7C1A80CB4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64" y="3205908"/>
            <a:ext cx="5662288" cy="220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537C795-0089-48D5-B32F-53A5546190A3}"/>
              </a:ext>
            </a:extLst>
          </p:cNvPr>
          <p:cNvSpPr txBox="1"/>
          <p:nvPr/>
        </p:nvSpPr>
        <p:spPr>
          <a:xfrm>
            <a:off x="0" y="1028105"/>
            <a:ext cx="120892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HyperText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Transfer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Protocol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 protocolo de la capa de aplicación del modelo OSI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074" name="Picture 2" descr="Resultado de imagen para modelo osi">
            <a:extLst>
              <a:ext uri="{FF2B5EF4-FFF2-40B4-BE49-F238E27FC236}">
                <a16:creationId xmlns:a16="http://schemas.microsoft.com/office/drawing/2014/main" id="{F67F1C75-6B91-4274-8450-5747547FF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215" y="2078231"/>
            <a:ext cx="3827585" cy="450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050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770</Words>
  <Application>Microsoft Office PowerPoint</Application>
  <PresentationFormat>Panorámica</PresentationFormat>
  <Paragraphs>137</Paragraphs>
  <Slides>32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Berlin Sans FB Demi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Urcuqui</dc:creator>
  <cp:lastModifiedBy>Christian Urcuqui</cp:lastModifiedBy>
  <cp:revision>100</cp:revision>
  <dcterms:created xsi:type="dcterms:W3CDTF">2017-09-04T21:29:19Z</dcterms:created>
  <dcterms:modified xsi:type="dcterms:W3CDTF">2018-02-18T23:31:45Z</dcterms:modified>
</cp:coreProperties>
</file>